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4" r:id="rId4"/>
    <p:sldId id="287" r:id="rId5"/>
    <p:sldId id="281" r:id="rId6"/>
    <p:sldId id="257" r:id="rId7"/>
    <p:sldId id="276" r:id="rId8"/>
    <p:sldId id="277" r:id="rId9"/>
    <p:sldId id="260" r:id="rId10"/>
    <p:sldId id="259" r:id="rId11"/>
    <p:sldId id="271" r:id="rId12"/>
    <p:sldId id="272" r:id="rId13"/>
    <p:sldId id="273" r:id="rId14"/>
    <p:sldId id="274" r:id="rId15"/>
    <p:sldId id="275" r:id="rId16"/>
    <p:sldId id="261" r:id="rId17"/>
    <p:sldId id="282" r:id="rId18"/>
    <p:sldId id="262" r:id="rId19"/>
    <p:sldId id="278" r:id="rId20"/>
    <p:sldId id="263" r:id="rId21"/>
    <p:sldId id="264" r:id="rId22"/>
    <p:sldId id="279" r:id="rId23"/>
    <p:sldId id="266" r:id="rId24"/>
    <p:sldId id="265" r:id="rId25"/>
    <p:sldId id="267" r:id="rId26"/>
    <p:sldId id="268" r:id="rId27"/>
    <p:sldId id="283" r:id="rId28"/>
    <p:sldId id="270" r:id="rId29"/>
    <p:sldId id="280" r:id="rId30"/>
    <p:sldId id="285" r:id="rId31"/>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5A842D6-C3FE-4740-8B4F-C3F2F5CB7F1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A842D6-C3FE-4740-8B4F-C3F2F5CB7F1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A842D6-C3FE-4740-8B4F-C3F2F5CB7F1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389B3A9-6765-49D8-809C-AA290A3D46B4}" type="datetimeFigureOut">
              <a:rPr lang="fr-FR" smtClean="0"/>
              <a:pPr/>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5A842D6-C3FE-4740-8B4F-C3F2F5CB7F1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89B3A9-6765-49D8-809C-AA290A3D46B4}" type="datetimeFigureOut">
              <a:rPr lang="fr-FR" smtClean="0"/>
              <a:pPr/>
              <a:t>16/12/2014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A842D6-C3FE-4740-8B4F-C3F2F5CB7F1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Dispositif des clauses sociales dans les marchés publics</a:t>
            </a:r>
            <a:endParaRPr lang="fr-FR" dirty="0"/>
          </a:p>
        </p:txBody>
      </p:sp>
      <p:sp>
        <p:nvSpPr>
          <p:cNvPr id="3" name="Sous-titre 2"/>
          <p:cNvSpPr>
            <a:spLocks noGrp="1"/>
          </p:cNvSpPr>
          <p:nvPr>
            <p:ph type="subTitle" idx="1"/>
          </p:nvPr>
        </p:nvSpPr>
        <p:spPr>
          <a:xfrm>
            <a:off x="571472" y="4429132"/>
            <a:ext cx="7854696" cy="1538286"/>
          </a:xfrm>
        </p:spPr>
        <p:txBody>
          <a:bodyPr>
            <a:normAutofit/>
          </a:bodyPr>
          <a:lstStyle/>
          <a:p>
            <a:pPr algn="ctr"/>
            <a:endParaRPr lang="fr-FR" dirty="0" smtClean="0"/>
          </a:p>
          <a:p>
            <a:pPr algn="l"/>
            <a:endParaRPr lang="fr-FR" dirty="0" smtClean="0"/>
          </a:p>
          <a:p>
            <a:pPr algn="l"/>
            <a:r>
              <a:rPr lang="fr-FR" dirty="0" smtClean="0"/>
              <a:t>Auteur : Franck Charlot</a:t>
            </a:r>
            <a:endParaRPr lang="fr-FR" dirty="0"/>
          </a:p>
        </p:txBody>
      </p:sp>
      <p:pic>
        <p:nvPicPr>
          <p:cNvPr id="1026" name="Picture 2" descr="S:\ARDIE47\ARDIE 47\Courrier\Lettres\Modèles ENTETE, LOGOS, PIED PAGE mars 2009\logo v2.1.jpg"/>
          <p:cNvPicPr>
            <a:picLocks noChangeAspect="1" noChangeArrowheads="1"/>
          </p:cNvPicPr>
          <p:nvPr/>
        </p:nvPicPr>
        <p:blipFill>
          <a:blip r:embed="rId2" cstate="print"/>
          <a:srcRect/>
          <a:stretch>
            <a:fillRect/>
          </a:stretch>
        </p:blipFill>
        <p:spPr bwMode="auto">
          <a:xfrm>
            <a:off x="6127761" y="5643578"/>
            <a:ext cx="2744780" cy="92868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Article 14 du CMP</a:t>
            </a:r>
            <a:endParaRPr lang="fr-FR" dirty="0"/>
          </a:p>
        </p:txBody>
      </p:sp>
      <p:sp>
        <p:nvSpPr>
          <p:cNvPr id="3" name="Espace réservé du contenu 2"/>
          <p:cNvSpPr>
            <a:spLocks noGrp="1"/>
          </p:cNvSpPr>
          <p:nvPr>
            <p:ph idx="1"/>
          </p:nvPr>
        </p:nvSpPr>
        <p:spPr/>
        <p:txBody>
          <a:bodyPr/>
          <a:lstStyle/>
          <a:p>
            <a:pPr algn="just"/>
            <a:r>
              <a:rPr lang="fr-FR" dirty="0" smtClean="0"/>
              <a:t>« Les conditions d’exécution d’un marché ou d’un accord-cadre peuvent comporter des éléments à caractère social ou environnemental qui prennent en compte les objectifs de développement durable en conciliant développement économique, protection et mise en valeur de l’environnement et progrès social.</a:t>
            </a:r>
          </a:p>
          <a:p>
            <a:pPr algn="just"/>
            <a:r>
              <a:rPr lang="fr-FR" dirty="0" smtClean="0"/>
              <a:t>Ces conditions d’exécution ne peuvent pas avoir d’effet discriminatoire à l’égard des candidats potentiels. Elles sont indiquées dans l’avis d’appel public à la concurrence ou dans les documents de la consultation.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lstStyle/>
          <a:p>
            <a:pPr algn="just"/>
            <a:r>
              <a:rPr lang="fr-FR" dirty="0" smtClean="0"/>
              <a:t>Cet article permet l’introduction dans les marchés publics de clauses visant à promouvoir l’emploi des personnes rencontrant des difficultés particulières d’insertion et d’exiger de l’entreprise retenue de réserver un certain nombre d’heures à des publics en parcours d’insertion.</a:t>
            </a:r>
          </a:p>
          <a:p>
            <a:pPr algn="just"/>
            <a:r>
              <a:rPr lang="fr-FR" dirty="0" smtClean="0"/>
              <a:t>La méconnaissance de cette condition par le candidat conduit à un constat d’irrecevabilité de l’offre.</a:t>
            </a:r>
          </a:p>
          <a:p>
            <a:pPr algn="just"/>
            <a:r>
              <a:rPr lang="fr-FR" dirty="0" smtClean="0"/>
              <a:t>La rédaction des documents administratifs doit être claire pour ne pas avoir de portée discriminatoire.</a:t>
            </a:r>
          </a:p>
          <a:p>
            <a:pPr algn="just"/>
            <a:r>
              <a:rPr lang="fr-FR" dirty="0" smtClean="0"/>
              <a:t>Règle de calcul des heures d’insertion à réaliser (exemple marché de travaux):</a:t>
            </a:r>
          </a:p>
          <a:p>
            <a:pPr algn="just">
              <a:buNone/>
            </a:pPr>
            <a:r>
              <a:rPr lang="fr-FR" sz="1800" dirty="0" smtClean="0"/>
              <a:t>    ((Montant HT du lot X Taux de main d’œuvre) / 30€) X Taux  d’insertion = nombre d’heures d’insertion à réaliser</a:t>
            </a:r>
            <a:endParaRPr lang="fr-F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t>Les modalités de mise en œuvre de l’article 14 par les entreprises</a:t>
            </a:r>
            <a:endParaRPr lang="fr-FR" sz="4000" dirty="0"/>
          </a:p>
        </p:txBody>
      </p:sp>
      <p:sp>
        <p:nvSpPr>
          <p:cNvPr id="3" name="Espace réservé du contenu 2"/>
          <p:cNvSpPr>
            <a:spLocks noGrp="1"/>
          </p:cNvSpPr>
          <p:nvPr>
            <p:ph idx="1"/>
          </p:nvPr>
        </p:nvSpPr>
        <p:spPr/>
        <p:txBody>
          <a:bodyPr>
            <a:normAutofit lnSpcReduction="10000"/>
          </a:bodyPr>
          <a:lstStyle/>
          <a:p>
            <a:pPr algn="just"/>
            <a:r>
              <a:rPr lang="fr-FR" dirty="0" smtClean="0"/>
              <a:t>Les entreprises attributaires s’engagent sur un nombre d’heures d’insertion à réaliser qui sera affecté à l’embauche de publics prioritaires.</a:t>
            </a:r>
          </a:p>
          <a:p>
            <a:r>
              <a:rPr lang="fr-FR" u="sng" dirty="0" smtClean="0"/>
              <a:t>Elles ont alors 3 possibilités pour mettre en œuvre cet engagement:</a:t>
            </a:r>
          </a:p>
          <a:p>
            <a:pPr>
              <a:buNone/>
            </a:pPr>
            <a:r>
              <a:rPr lang="fr-FR" dirty="0" smtClean="0"/>
              <a:t>		</a:t>
            </a:r>
            <a:r>
              <a:rPr lang="fr-FR" u="sng" dirty="0" smtClean="0"/>
              <a:t>1/ L’embauche directe</a:t>
            </a:r>
          </a:p>
          <a:p>
            <a:pPr>
              <a:buNone/>
            </a:pPr>
            <a:r>
              <a:rPr lang="fr-FR" dirty="0" smtClean="0"/>
              <a:t>		L’entreprise recrute en CDD ou CDI des personnes en difficulté d’accès à l’emploi (voir typologie des publics).</a:t>
            </a:r>
          </a:p>
          <a:p>
            <a:pPr>
              <a:buNone/>
            </a:pPr>
            <a:r>
              <a:rPr lang="fr-FR" dirty="0" smtClean="0"/>
              <a:t>		L’entreprise peut éventuellement embaucher les personnes dans le cadre de contrats aidés ou en alternance.</a:t>
            </a:r>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lnSpcReduction="10000"/>
          </a:bodyPr>
          <a:lstStyle/>
          <a:p>
            <a:pPr lvl="1" algn="just">
              <a:buNone/>
            </a:pPr>
            <a:r>
              <a:rPr lang="fr-FR" dirty="0" smtClean="0"/>
              <a:t>	</a:t>
            </a:r>
            <a:r>
              <a:rPr lang="fr-FR" u="sng" dirty="0" smtClean="0"/>
              <a:t>2/ Le recours à la </a:t>
            </a:r>
            <a:r>
              <a:rPr lang="fr-FR" u="sng" dirty="0" err="1" smtClean="0"/>
              <a:t>co</a:t>
            </a:r>
            <a:r>
              <a:rPr lang="fr-FR" u="sng" dirty="0" smtClean="0"/>
              <a:t>-</a:t>
            </a:r>
            <a:r>
              <a:rPr lang="fr-FR" u="sng" dirty="0" err="1" smtClean="0"/>
              <a:t>traitance</a:t>
            </a:r>
            <a:r>
              <a:rPr lang="fr-FR" u="sng" dirty="0" smtClean="0"/>
              <a:t> ou la sous-traitance</a:t>
            </a:r>
            <a:endParaRPr lang="fr-FR" dirty="0" smtClean="0"/>
          </a:p>
          <a:p>
            <a:pPr lvl="1" algn="just">
              <a:buNone/>
            </a:pPr>
            <a:r>
              <a:rPr lang="fr-FR" dirty="0" smtClean="0"/>
              <a:t>	L’entreprise confie une partie du marché à une Entreprise d’Insertion (EI)</a:t>
            </a:r>
          </a:p>
          <a:p>
            <a:pPr lvl="1" algn="just">
              <a:buNone/>
            </a:pPr>
            <a:r>
              <a:rPr lang="fr-FR" dirty="0" smtClean="0"/>
              <a:t>	</a:t>
            </a:r>
            <a:r>
              <a:rPr lang="fr-FR" i="1" dirty="0" smtClean="0"/>
              <a:t>Une EI produit des biens et des services en vue de leur commercialisation. Elle embauche des personnes en  difficulté d’accès à l’emploi. Elle a les mêmes contraintes et impératifs de production et de qualité qu’une entreprise « classique ».</a:t>
            </a:r>
          </a:p>
          <a:p>
            <a:pPr lvl="1" algn="just">
              <a:buNone/>
            </a:pPr>
            <a:r>
              <a:rPr lang="fr-FR" i="1" dirty="0" smtClean="0"/>
              <a:t>	</a:t>
            </a:r>
            <a:r>
              <a:rPr lang="fr-FR" u="sng" dirty="0" smtClean="0"/>
              <a:t>Co-</a:t>
            </a:r>
            <a:r>
              <a:rPr lang="fr-FR" u="sng" dirty="0" err="1" smtClean="0"/>
              <a:t>traitance</a:t>
            </a:r>
            <a:r>
              <a:rPr lang="fr-FR" u="sng" dirty="0" smtClean="0"/>
              <a:t>:</a:t>
            </a:r>
            <a:r>
              <a:rPr lang="fr-FR" dirty="0" smtClean="0"/>
              <a:t> L’entreprise répond conjointement avec une EI à l’appel d’offres sur la base du % d’insertion défini dans le CCAP.</a:t>
            </a:r>
          </a:p>
          <a:p>
            <a:pPr lvl="1" algn="just">
              <a:buNone/>
            </a:pPr>
            <a:r>
              <a:rPr lang="fr-FR" dirty="0" smtClean="0"/>
              <a:t>	</a:t>
            </a:r>
            <a:r>
              <a:rPr lang="fr-FR" u="sng" dirty="0" smtClean="0"/>
              <a:t>Sous-traitance:</a:t>
            </a:r>
            <a:r>
              <a:rPr lang="fr-FR" dirty="0" smtClean="0"/>
              <a:t> Un accord est passé entre l’entreprise attributaire et une EI sur la base du nombre d’heures d’insertion à réaliser.</a:t>
            </a:r>
            <a:endParaRPr lang="fr-FR" u="sng"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lnSpcReduction="20000"/>
          </a:bodyPr>
          <a:lstStyle/>
          <a:p>
            <a:pPr>
              <a:buNone/>
            </a:pPr>
            <a:r>
              <a:rPr lang="fr-FR" dirty="0" smtClean="0"/>
              <a:t>		</a:t>
            </a:r>
            <a:r>
              <a:rPr lang="fr-FR" u="sng" dirty="0" smtClean="0"/>
              <a:t>3/ L’embauche indirecte</a:t>
            </a:r>
          </a:p>
          <a:p>
            <a:pPr algn="just">
              <a:buNone/>
            </a:pPr>
            <a:r>
              <a:rPr lang="fr-FR" dirty="0" smtClean="0"/>
              <a:t>		L’entreprise attributaire est en relation avec une Structure d’Insertion par l’Activité Economique  (SIAE) qui met à sa disposition des salariés en insertion pour la réalisation des travaux.</a:t>
            </a:r>
          </a:p>
          <a:p>
            <a:pPr algn="just">
              <a:buNone/>
            </a:pPr>
            <a:r>
              <a:rPr lang="fr-FR" dirty="0" smtClean="0"/>
              <a:t>		Cette structure assurera le suivi des personnes avec l’entreprise.</a:t>
            </a:r>
          </a:p>
          <a:p>
            <a:pPr algn="just">
              <a:buNone/>
            </a:pPr>
            <a:r>
              <a:rPr lang="fr-FR" dirty="0" smtClean="0"/>
              <a:t>		</a:t>
            </a:r>
            <a:r>
              <a:rPr lang="fr-FR" u="sng" dirty="0" smtClean="0"/>
              <a:t>Type de SIAE pouvant mettre à disposition des salariés en insertion en entreprise:</a:t>
            </a:r>
          </a:p>
          <a:p>
            <a:pPr algn="just">
              <a:buNone/>
            </a:pPr>
            <a:r>
              <a:rPr lang="fr-FR" dirty="0" smtClean="0"/>
              <a:t>	</a:t>
            </a:r>
            <a:r>
              <a:rPr lang="fr-FR" i="1" u="sng" dirty="0" smtClean="0"/>
              <a:t>L’ Entreprise de Travail Temporaire d’Insertion (ETTI):</a:t>
            </a:r>
          </a:p>
          <a:p>
            <a:pPr algn="just">
              <a:buNone/>
            </a:pPr>
            <a:r>
              <a:rPr lang="fr-FR" i="1" dirty="0" smtClean="0"/>
              <a:t>	Une ETTI met à disposition des personnes auprès d’entreprises du secteur marchand, dans le cadre de missions d’intérim, avec pour objectif l’accès à l’emploi durable. Le droit commun régit leur activité, mais un accompagnement est assuré ainsi qu’une aide à la formation.</a:t>
            </a:r>
          </a:p>
          <a:p>
            <a:pPr algn="just">
              <a:buNone/>
            </a:pPr>
            <a:r>
              <a:rPr lang="fr-FR" dirty="0" smtClean="0"/>
              <a:t>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lnSpcReduction="10000"/>
          </a:bodyPr>
          <a:lstStyle/>
          <a:p>
            <a:pPr>
              <a:buNone/>
            </a:pPr>
            <a:r>
              <a:rPr lang="fr-FR" dirty="0" smtClean="0"/>
              <a:t>		</a:t>
            </a:r>
            <a:r>
              <a:rPr lang="fr-FR" u="sng" dirty="0" smtClean="0"/>
              <a:t>L’Association Intermédiaire (AI):</a:t>
            </a:r>
            <a:endParaRPr lang="fr-FR" dirty="0" smtClean="0"/>
          </a:p>
          <a:p>
            <a:pPr algn="just">
              <a:buNone/>
            </a:pPr>
            <a:r>
              <a:rPr lang="fr-FR" dirty="0" smtClean="0"/>
              <a:t>		</a:t>
            </a:r>
            <a:r>
              <a:rPr lang="fr-FR" i="1" dirty="0" smtClean="0"/>
              <a:t>Une AI a pour but de mettre à disposition des personnes pour réaliser des petits travaux. Si elle fonctionne surtout avec une clientèle de particuliers ou d’associations, elle s’adresse aussi aux entreprises dans une limite de 480h sur deux ans par salariés.</a:t>
            </a:r>
          </a:p>
          <a:p>
            <a:pPr>
              <a:buNone/>
            </a:pPr>
            <a:endParaRPr lang="fr-FR" i="1" dirty="0" smtClean="0"/>
          </a:p>
          <a:p>
            <a:pPr>
              <a:buNone/>
            </a:pPr>
            <a:r>
              <a:rPr lang="fr-FR" i="1" dirty="0" smtClean="0"/>
              <a:t>		</a:t>
            </a:r>
            <a:r>
              <a:rPr lang="fr-FR" u="sng" dirty="0" smtClean="0"/>
              <a:t>Le Groupement d’Employeurs pour l’Insertion et la Qualification (GEIQ):</a:t>
            </a:r>
            <a:endParaRPr lang="fr-FR" dirty="0" smtClean="0"/>
          </a:p>
          <a:p>
            <a:pPr algn="just">
              <a:buNone/>
            </a:pPr>
            <a:r>
              <a:rPr lang="fr-FR" dirty="0" smtClean="0"/>
              <a:t>		</a:t>
            </a:r>
            <a:r>
              <a:rPr lang="fr-FR" i="1" dirty="0" smtClean="0"/>
              <a:t>Un GEIQ met à disposition des personnes en difficulté auprès d’entreprises adhérentes et organise une alternance par l’intermédiaire d’un contrat de professionnalisation.</a:t>
            </a: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000108"/>
            <a:ext cx="8229600" cy="1143000"/>
          </a:xfrm>
        </p:spPr>
        <p:txBody>
          <a:bodyPr/>
          <a:lstStyle/>
          <a:p>
            <a:pPr algn="ctr"/>
            <a:r>
              <a:rPr lang="fr-FR" dirty="0" smtClean="0"/>
              <a:t>Article 53 du CMP</a:t>
            </a:r>
            <a:endParaRPr lang="fr-FR" dirty="0"/>
          </a:p>
        </p:txBody>
      </p:sp>
      <p:sp>
        <p:nvSpPr>
          <p:cNvPr id="3" name="Espace réservé du contenu 2"/>
          <p:cNvSpPr>
            <a:spLocks noGrp="1"/>
          </p:cNvSpPr>
          <p:nvPr>
            <p:ph idx="1"/>
          </p:nvPr>
        </p:nvSpPr>
        <p:spPr>
          <a:xfrm>
            <a:off x="457200" y="2928934"/>
            <a:ext cx="8229600" cy="3395666"/>
          </a:xfrm>
        </p:spPr>
        <p:txBody>
          <a:bodyPr/>
          <a:lstStyle/>
          <a:p>
            <a:pPr algn="just"/>
            <a:r>
              <a:rPr lang="fr-FR" dirty="0" smtClean="0"/>
              <a:t>Il permet d’intégrer une pluralité de critères de sélection non discriminatoires et liés à l’objet du marché comme le prix, la valeur technique, </a:t>
            </a:r>
            <a:r>
              <a:rPr lang="fr-FR" dirty="0" err="1" smtClean="0"/>
              <a:t>etc</a:t>
            </a:r>
            <a:r>
              <a:rPr lang="fr-FR" dirty="0" smtClean="0"/>
              <a:t>… et potentiellement </a:t>
            </a:r>
            <a:r>
              <a:rPr lang="fr-FR" i="1" dirty="0" smtClean="0"/>
              <a:t>« </a:t>
            </a:r>
            <a:r>
              <a:rPr lang="fr-FR" b="1" i="1" dirty="0" smtClean="0"/>
              <a:t>les performances en matière d’insertion professionnelle des publics en difficulté </a:t>
            </a:r>
            <a:r>
              <a:rPr lang="fr-FR" i="1" dirty="0" smtClean="0"/>
              <a:t>» et « </a:t>
            </a:r>
            <a:r>
              <a:rPr lang="fr-FR" b="1" i="1" dirty="0" smtClean="0"/>
              <a:t>les performances en matière de protection de l’environnement</a:t>
            </a:r>
            <a:r>
              <a:rPr lang="fr-FR" i="1" dirty="0" smtClean="0"/>
              <a:t> »</a:t>
            </a:r>
            <a:endParaRPr lang="fr-FR"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a:bodyPr>
          <a:lstStyle/>
          <a:p>
            <a:pPr algn="just">
              <a:buNone/>
            </a:pPr>
            <a:r>
              <a:rPr lang="fr-FR" dirty="0" smtClean="0"/>
              <a:t>		« </a:t>
            </a:r>
            <a:r>
              <a:rPr lang="fr-FR" sz="2400" dirty="0" smtClean="0"/>
              <a:t>En l’état de la jurisprudence de la Cour de Justice des Communautés Européennes, ce critère social ne peut toutefois être mis en œuvre que lorsqu’il présente </a:t>
            </a:r>
            <a:r>
              <a:rPr lang="fr-FR" sz="2400" u="sng" dirty="0" smtClean="0"/>
              <a:t>un lien avec l’objet du marché</a:t>
            </a:r>
            <a:r>
              <a:rPr lang="fr-FR" sz="2400" dirty="0" smtClean="0"/>
              <a:t>, c’est-à-dire lorsque la nature des prestations demandées est bien en rapport avec une démarche d’insertion. C’est bien évidemment le cas quand l’objet même du marché est la réalisation d’une action d’insertion. Mais il est également possible d’envisager l’utilisation de ce critère lorsque le marché porte sur la réalisation d’une prestation classique de travaux, de fournitures ou de services conjuguée à un programme d’insertion qui peut se décliner dans le cadre d’une clause d’exécution de l’article 14 du CMP . »</a:t>
            </a:r>
          </a:p>
          <a:p>
            <a:pPr algn="just">
              <a:buNone/>
            </a:pPr>
            <a:endParaRPr lang="fr-FR" sz="2400" dirty="0" smtClean="0"/>
          </a:p>
          <a:p>
            <a:pPr>
              <a:buNone/>
            </a:pPr>
            <a:r>
              <a:rPr lang="fr-FR" sz="1200" dirty="0" smtClean="0"/>
              <a:t>«  »:  OEAP : Commande publique et accès à l’emploi des personnes qui en sont éloignées</a:t>
            </a:r>
            <a:endParaRPr lang="fr-FR"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Article 30 du CMP</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Il permet de conclure des marchés dont </a:t>
            </a:r>
            <a:r>
              <a:rPr lang="fr-FR" i="1" u="sng" dirty="0" smtClean="0"/>
              <a:t>l’objet est l’insertion sociale et professionnelle de publics en difficulté.</a:t>
            </a:r>
          </a:p>
          <a:p>
            <a:pPr algn="just"/>
            <a:r>
              <a:rPr lang="fr-FR" dirty="0" smtClean="0"/>
              <a:t>Cela signifie que la prestation réalisée (par exemple: espaces verts, entretiens de locaux…) doit servir de support à l’insertion professionnelle mais ne constitue pas la finalité du marché.</a:t>
            </a:r>
          </a:p>
          <a:p>
            <a:pPr algn="just"/>
            <a:r>
              <a:rPr lang="fr-FR" dirty="0" smtClean="0"/>
              <a:t>Ces marchés d’insertion s’adressent aux Structures d’Insertion par l’Activité Economique (SIAE) qui mènent des activités d’utilité sociale que sont notamment  les Ateliers et chantiers d’Insertion (ACI).</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a:bodyPr>
          <a:lstStyle/>
          <a:p>
            <a:pPr>
              <a:buNone/>
            </a:pPr>
            <a:r>
              <a:rPr lang="fr-FR" dirty="0" smtClean="0"/>
              <a:t>		</a:t>
            </a:r>
            <a:r>
              <a:rPr lang="fr-FR" u="sng" dirty="0" smtClean="0"/>
              <a:t>L’Atelier et Chantier d’Insertion (ACI):</a:t>
            </a:r>
          </a:p>
          <a:p>
            <a:pPr algn="just">
              <a:buNone/>
            </a:pPr>
            <a:r>
              <a:rPr lang="fr-FR" dirty="0" smtClean="0"/>
              <a:t>		</a:t>
            </a:r>
            <a:r>
              <a:rPr lang="fr-FR" i="1" dirty="0" smtClean="0"/>
              <a:t>Un ACI propose à des personnes très éloignées de l’emploi une première étape de réinsertion par le travail.</a:t>
            </a:r>
          </a:p>
          <a:p>
            <a:pPr algn="just">
              <a:buNone/>
            </a:pPr>
            <a:r>
              <a:rPr lang="fr-FR" i="1" dirty="0" smtClean="0"/>
              <a:t>		Un ACI peut être organisés ponctuellement ou de manière permanente.</a:t>
            </a:r>
          </a:p>
          <a:p>
            <a:pPr algn="just">
              <a:buNone/>
            </a:pPr>
            <a:r>
              <a:rPr lang="fr-FR" i="1" dirty="0" smtClean="0"/>
              <a:t>		Les biens et les services qu’ils produisent peuvent être commercialisés lorsque cette commercialisation contribue aux activités d’insertion sociale et professionnelle des personnes embauchées. Toutefois, les recettes qui en sont tirées ne peuvent couvrir qu’une part inférieure à 30% du budget global de la structure (sauf dérogation accordée par l’Etat).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42918"/>
            <a:ext cx="8229600" cy="775542"/>
          </a:xfrm>
        </p:spPr>
        <p:txBody>
          <a:bodyPr>
            <a:normAutofit fontScale="90000"/>
          </a:bodyPr>
          <a:lstStyle/>
          <a:p>
            <a:pPr algn="ctr"/>
            <a:r>
              <a:rPr lang="fr-FR" dirty="0" smtClean="0"/>
              <a:t>Introduction</a:t>
            </a:r>
            <a:endParaRPr lang="fr-FR" dirty="0"/>
          </a:p>
        </p:txBody>
      </p:sp>
      <p:sp>
        <p:nvSpPr>
          <p:cNvPr id="3" name="Espace réservé du contenu 2"/>
          <p:cNvSpPr>
            <a:spLocks noGrp="1"/>
          </p:cNvSpPr>
          <p:nvPr>
            <p:ph idx="1"/>
          </p:nvPr>
        </p:nvSpPr>
        <p:spPr>
          <a:xfrm>
            <a:off x="500034" y="1428736"/>
            <a:ext cx="8229600" cy="5072098"/>
          </a:xfrm>
        </p:spPr>
        <p:txBody>
          <a:bodyPr>
            <a:normAutofit lnSpcReduction="10000"/>
          </a:bodyPr>
          <a:lstStyle/>
          <a:p>
            <a:pPr algn="just">
              <a:buNone/>
            </a:pPr>
            <a:endParaRPr lang="fr-FR" dirty="0" smtClean="0"/>
          </a:p>
          <a:p>
            <a:pPr algn="just">
              <a:buNone/>
            </a:pPr>
            <a:r>
              <a:rPr lang="fr-FR" dirty="0" smtClean="0"/>
              <a:t>En France, chaque année, il y a environ 250000 marchés publics qui sont passés pour un montant proche des 115 milliards d’euros. Cela représente à peu près 10% du PNB.</a:t>
            </a:r>
          </a:p>
          <a:p>
            <a:pPr algn="just">
              <a:buNone/>
            </a:pPr>
            <a:endParaRPr lang="fr-FR" dirty="0" smtClean="0"/>
          </a:p>
          <a:p>
            <a:pPr algn="just">
              <a:buNone/>
            </a:pPr>
            <a:r>
              <a:rPr lang="fr-FR" dirty="0" smtClean="0"/>
              <a:t>Depuis 2001 et conforté en 2006, le code des marchés publics donne la possibilité de mobiliser la commande publique au bénéfice de personnes rencontrant des difficultés d’accès à l’emploi. Pour cela le pouvoir adjudicateur peut intégrer des clauses sociales dans les marchés publics en recourant aux articles 14, 15, 30 et 53 du CMP.</a:t>
            </a:r>
          </a:p>
          <a:p>
            <a:pPr algn="ct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143000"/>
          </a:xfrm>
        </p:spPr>
        <p:txBody>
          <a:bodyPr>
            <a:noAutofit/>
          </a:bodyPr>
          <a:lstStyle/>
          <a:p>
            <a:pPr algn="ctr"/>
            <a:r>
              <a:rPr lang="fr-FR" sz="4000" dirty="0" smtClean="0"/>
              <a:t>Article 15 du CMP</a:t>
            </a:r>
            <a:br>
              <a:rPr lang="fr-FR" sz="4000" dirty="0" smtClean="0"/>
            </a:br>
            <a:r>
              <a:rPr lang="fr-FR" sz="4000" dirty="0" smtClean="0"/>
              <a:t>Marchés réservés</a:t>
            </a:r>
            <a:endParaRPr lang="fr-FR" sz="4000" dirty="0"/>
          </a:p>
        </p:txBody>
      </p:sp>
      <p:sp>
        <p:nvSpPr>
          <p:cNvPr id="3" name="Espace réservé du contenu 2"/>
          <p:cNvSpPr>
            <a:spLocks noGrp="1"/>
          </p:cNvSpPr>
          <p:nvPr>
            <p:ph idx="1"/>
          </p:nvPr>
        </p:nvSpPr>
        <p:spPr/>
        <p:txBody>
          <a:bodyPr>
            <a:normAutofit fontScale="92500"/>
          </a:bodyPr>
          <a:lstStyle/>
          <a:p>
            <a:pPr algn="just"/>
            <a:r>
              <a:rPr lang="fr-FR" dirty="0" smtClean="0"/>
              <a:t>« Certains marchés ou certains lots d’un marché peuvent être réservés à des entreprises adaptées ou à des établissements et  services d’aide par le travail mentionnés aux articles L.5213.13, L.5213.18, L.5213.19 et L.5213.22 du code du travail et L.344-2 du code de l’action sociale et des familles, ou à des structures équivalentes, lorsque la majorité des travailleurs concernés sont des personnes handicapées qui, en raison de la nature ou de la gravité de leurs déficiences, ne peuvent exercer une activité professionnelle dans des conditions normales.</a:t>
            </a:r>
          </a:p>
          <a:p>
            <a:pPr algn="just"/>
            <a:r>
              <a:rPr lang="fr-FR" dirty="0" smtClean="0"/>
              <a:t>L’avis d’appel public à la concurrence fait mention de la présente disposition.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200" dirty="0" smtClean="0"/>
              <a:t>3- Identifier les marchés publics pouvant donner lieu à la mise en œuvre de la clause sociale</a:t>
            </a:r>
            <a:endParaRPr lang="fr-FR" sz="3200" dirty="0"/>
          </a:p>
        </p:txBody>
      </p:sp>
      <p:sp>
        <p:nvSpPr>
          <p:cNvPr id="3" name="Espace réservé du contenu 2"/>
          <p:cNvSpPr>
            <a:spLocks noGrp="1"/>
          </p:cNvSpPr>
          <p:nvPr>
            <p:ph idx="1"/>
          </p:nvPr>
        </p:nvSpPr>
        <p:spPr/>
        <p:txBody>
          <a:bodyPr/>
          <a:lstStyle/>
          <a:p>
            <a:r>
              <a:rPr lang="fr-FR" dirty="0" smtClean="0"/>
              <a:t>L’introduction d’une clause d’insertion ne concerne pas l’ensemble des marchés public. Les plus appropriés sont les marchés de travaux et les marchés de services.</a:t>
            </a:r>
          </a:p>
          <a:p>
            <a:r>
              <a:rPr lang="fr-FR" dirty="0" smtClean="0"/>
              <a:t>Il est conseillé pour chaque marché de procéder à une analyse de plusieurs critères afin de vérifier la pertinence de l’introduction d’une clause d’insertion:</a:t>
            </a:r>
          </a:p>
          <a:p>
            <a:pPr>
              <a:buNone/>
            </a:pPr>
            <a:r>
              <a:rPr lang="fr-FR" dirty="0" smtClean="0"/>
              <a:t>		- La technicité des lots</a:t>
            </a:r>
          </a:p>
          <a:p>
            <a:pPr>
              <a:buNone/>
            </a:pPr>
            <a:r>
              <a:rPr lang="fr-FR" dirty="0" smtClean="0"/>
              <a:t>		- La durée du marché</a:t>
            </a:r>
          </a:p>
          <a:p>
            <a:pPr>
              <a:buNone/>
            </a:pPr>
            <a:r>
              <a:rPr lang="fr-FR" dirty="0" smtClean="0"/>
              <a:t>		- Le montant du marché ainsi que la part de main d’œuvre</a:t>
            </a:r>
          </a:p>
          <a:p>
            <a:pPr>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lstStyle/>
          <a:p>
            <a:pPr>
              <a:buNone/>
            </a:pPr>
            <a:r>
              <a:rPr lang="fr-FR" dirty="0" smtClean="0"/>
              <a:t>		- Le public en insertion mobilisable</a:t>
            </a:r>
          </a:p>
          <a:p>
            <a:pPr>
              <a:buNone/>
            </a:pPr>
            <a:r>
              <a:rPr lang="fr-FR" dirty="0" smtClean="0"/>
              <a:t>		- La localisation du marché</a:t>
            </a:r>
          </a:p>
          <a:p>
            <a:pPr>
              <a:buNone/>
            </a:pPr>
            <a:endParaRPr lang="fr-FR" dirty="0" smtClean="0"/>
          </a:p>
          <a:p>
            <a:pPr algn="just">
              <a:buNone/>
            </a:pPr>
            <a:r>
              <a:rPr lang="fr-FR" dirty="0" smtClean="0"/>
              <a:t>Ces différents critères permettront de définir les taux d’insertion.</a:t>
            </a:r>
          </a:p>
          <a:p>
            <a:pPr algn="just">
              <a:buNone/>
            </a:pPr>
            <a:r>
              <a:rPr lang="fr-FR" dirty="0" smtClean="0"/>
              <a:t>Ces taux varie généralement de 2% à 10% pour les marchés de travaux et de 10% à 33% pour les marchés de services</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643182"/>
            <a:ext cx="8305800" cy="1143000"/>
          </a:xfrm>
        </p:spPr>
        <p:txBody>
          <a:bodyPr>
            <a:normAutofit fontScale="90000"/>
          </a:bodyPr>
          <a:lstStyle/>
          <a:p>
            <a:pPr algn="ctr"/>
            <a:r>
              <a:rPr lang="fr-FR" dirty="0" smtClean="0"/>
              <a:t>4- principe méthodologique de mise en œuvre du dispositif</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smtClean="0"/>
              <a:t>En amont de la consultation</a:t>
            </a:r>
            <a:endParaRPr lang="fr-FR" dirty="0"/>
          </a:p>
        </p:txBody>
      </p:sp>
      <p:sp>
        <p:nvSpPr>
          <p:cNvPr id="3" name="Espace réservé du contenu 2"/>
          <p:cNvSpPr>
            <a:spLocks noGrp="1"/>
          </p:cNvSpPr>
          <p:nvPr>
            <p:ph idx="1"/>
          </p:nvPr>
        </p:nvSpPr>
        <p:spPr>
          <a:xfrm>
            <a:off x="457200" y="2571744"/>
            <a:ext cx="8229600" cy="3752856"/>
          </a:xfrm>
        </p:spPr>
        <p:txBody>
          <a:bodyPr>
            <a:normAutofit lnSpcReduction="10000"/>
          </a:bodyPr>
          <a:lstStyle/>
          <a:p>
            <a:r>
              <a:rPr lang="fr-FR" dirty="0" smtClean="0"/>
              <a:t>Repérage et identification des opérations.</a:t>
            </a:r>
          </a:p>
          <a:p>
            <a:r>
              <a:rPr lang="fr-FR" dirty="0" smtClean="0"/>
              <a:t>Etude de faisabilité.</a:t>
            </a:r>
          </a:p>
          <a:p>
            <a:r>
              <a:rPr lang="fr-FR" dirty="0" smtClean="0"/>
              <a:t>Détermination du volume horaire d’insertion par marché et par lot.</a:t>
            </a:r>
          </a:p>
          <a:p>
            <a:r>
              <a:rPr lang="fr-FR" dirty="0" smtClean="0"/>
              <a:t>Rédaction du dossier d’appel d’offres.</a:t>
            </a:r>
          </a:p>
          <a:p>
            <a:pPr>
              <a:buNone/>
            </a:pPr>
            <a:endParaRPr lang="fr-FR" dirty="0" smtClean="0"/>
          </a:p>
          <a:p>
            <a:pPr algn="just">
              <a:buNone/>
            </a:pPr>
            <a:r>
              <a:rPr lang="fr-FR" dirty="0" smtClean="0"/>
              <a:t>« Implique de connaître préalablement la situation locale en matière d’emploi et l’offre d’insertion effectivement mobilisable pour exécuter le marché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Pendant la consultation</a:t>
            </a:r>
            <a:endParaRPr lang="fr-FR" dirty="0"/>
          </a:p>
        </p:txBody>
      </p:sp>
      <p:sp>
        <p:nvSpPr>
          <p:cNvPr id="3" name="Espace réservé du contenu 2"/>
          <p:cNvSpPr>
            <a:spLocks noGrp="1"/>
          </p:cNvSpPr>
          <p:nvPr>
            <p:ph idx="1"/>
          </p:nvPr>
        </p:nvSpPr>
        <p:spPr>
          <a:xfrm>
            <a:off x="457200" y="2428868"/>
            <a:ext cx="8229600" cy="3895732"/>
          </a:xfrm>
        </p:spPr>
        <p:txBody>
          <a:bodyPr/>
          <a:lstStyle/>
          <a:p>
            <a:pPr algn="just"/>
            <a:r>
              <a:rPr lang="fr-FR" dirty="0" smtClean="0"/>
              <a:t>La découverte  de la clause d’insertion peut être mal perçu par les entreprises sous-missionnaires. Le maître d’ouvrage doit donc être en mesure par le biais de son assistance à maîtrise d’ouvrage insertion d’apporter informations et conseils aux entreprises.</a:t>
            </a:r>
          </a:p>
          <a:p>
            <a:pPr algn="just"/>
            <a:r>
              <a:rPr lang="fr-FR" dirty="0" smtClean="0"/>
              <a:t>Repérage du public visé.</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 l’attribution du marché</a:t>
            </a:r>
            <a:endParaRPr lang="fr-FR" dirty="0"/>
          </a:p>
        </p:txBody>
      </p:sp>
      <p:sp>
        <p:nvSpPr>
          <p:cNvPr id="3" name="Espace réservé du contenu 2"/>
          <p:cNvSpPr>
            <a:spLocks noGrp="1"/>
          </p:cNvSpPr>
          <p:nvPr>
            <p:ph idx="1"/>
          </p:nvPr>
        </p:nvSpPr>
        <p:spPr>
          <a:xfrm>
            <a:off x="457200" y="2357430"/>
            <a:ext cx="8229600" cy="3967170"/>
          </a:xfrm>
        </p:spPr>
        <p:txBody>
          <a:bodyPr>
            <a:normAutofit lnSpcReduction="10000"/>
          </a:bodyPr>
          <a:lstStyle/>
          <a:p>
            <a:r>
              <a:rPr lang="fr-FR" u="sng" dirty="0" smtClean="0"/>
              <a:t>Accompagner les entreprises attributaires :</a:t>
            </a:r>
          </a:p>
          <a:p>
            <a:pPr>
              <a:buNone/>
            </a:pPr>
            <a:r>
              <a:rPr lang="fr-FR" dirty="0" smtClean="0"/>
              <a:t>		-Identifier les besoins en personnel</a:t>
            </a:r>
          </a:p>
          <a:p>
            <a:pPr>
              <a:buNone/>
            </a:pPr>
            <a:r>
              <a:rPr lang="fr-FR" dirty="0" smtClean="0"/>
              <a:t>		-Choix de la modalité de mise en œuvre</a:t>
            </a:r>
          </a:p>
          <a:p>
            <a:pPr>
              <a:buNone/>
            </a:pPr>
            <a:r>
              <a:rPr lang="fr-FR" dirty="0" smtClean="0"/>
              <a:t>		-Coordination SIAE-entreprise-Maître d’ouvrage</a:t>
            </a:r>
          </a:p>
          <a:p>
            <a:pPr>
              <a:buNone/>
            </a:pPr>
            <a:endParaRPr lang="fr-FR" dirty="0" smtClean="0"/>
          </a:p>
          <a:p>
            <a:pPr>
              <a:buNone/>
            </a:pPr>
            <a:r>
              <a:rPr lang="fr-FR" dirty="0" smtClean="0"/>
              <a:t>	</a:t>
            </a:r>
            <a:r>
              <a:rPr lang="fr-FR" u="sng" dirty="0" smtClean="0"/>
              <a:t>Mobilisation du public par l’intermédiaire des SIAE ou du Service public de l’Emploi.</a:t>
            </a:r>
          </a:p>
          <a:p>
            <a:pPr>
              <a:buNone/>
            </a:pPr>
            <a:endParaRPr lang="fr-FR" dirty="0" smtClean="0"/>
          </a:p>
          <a:p>
            <a:pPr>
              <a:buNone/>
            </a:pPr>
            <a:r>
              <a:rPr lang="fr-FR" dirty="0" smtClean="0"/>
              <a:t>		</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 aval de la consultation</a:t>
            </a:r>
            <a:endParaRPr lang="fr-FR" dirty="0"/>
          </a:p>
        </p:txBody>
      </p:sp>
      <p:sp>
        <p:nvSpPr>
          <p:cNvPr id="3" name="Espace réservé du contenu 2"/>
          <p:cNvSpPr>
            <a:spLocks noGrp="1"/>
          </p:cNvSpPr>
          <p:nvPr>
            <p:ph idx="1"/>
          </p:nvPr>
        </p:nvSpPr>
        <p:spPr>
          <a:xfrm>
            <a:off x="457200" y="2714620"/>
            <a:ext cx="8229600" cy="3609980"/>
          </a:xfrm>
        </p:spPr>
        <p:txBody>
          <a:bodyPr/>
          <a:lstStyle/>
          <a:p>
            <a:r>
              <a:rPr lang="fr-FR" dirty="0" smtClean="0"/>
              <a:t>Mise en œuvre et suivi opérationnel de l’exécution de la clause sociale.</a:t>
            </a:r>
          </a:p>
          <a:p>
            <a:r>
              <a:rPr lang="fr-FR" dirty="0" smtClean="0"/>
              <a:t>Coordination des différents protagonistes.</a:t>
            </a:r>
          </a:p>
          <a:p>
            <a:r>
              <a:rPr lang="fr-FR" dirty="0" smtClean="0"/>
              <a:t>Bilan mensuel du suivi du dispositif.</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Fin de chantier ou de prestation</a:t>
            </a:r>
            <a:endParaRPr lang="fr-FR" dirty="0"/>
          </a:p>
        </p:txBody>
      </p:sp>
      <p:sp>
        <p:nvSpPr>
          <p:cNvPr id="3" name="Espace réservé du contenu 2"/>
          <p:cNvSpPr>
            <a:spLocks noGrp="1"/>
          </p:cNvSpPr>
          <p:nvPr>
            <p:ph idx="1"/>
          </p:nvPr>
        </p:nvSpPr>
        <p:spPr>
          <a:xfrm>
            <a:off x="457200" y="2571744"/>
            <a:ext cx="8229600" cy="3752856"/>
          </a:xfrm>
        </p:spPr>
        <p:txBody>
          <a:bodyPr/>
          <a:lstStyle/>
          <a:p>
            <a:pPr algn="just"/>
            <a:r>
              <a:rPr lang="fr-FR" dirty="0" smtClean="0"/>
              <a:t>Evaluation quantitative et qualitative du dispositif par l’assistance à maîtrise d’ouvrage insertion.</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u="sng" dirty="0" smtClean="0"/>
              <a:t>Quelques ressources</a:t>
            </a:r>
            <a:r>
              <a:rPr lang="fr-FR" dirty="0" smtClean="0"/>
              <a:t>:</a:t>
            </a:r>
          </a:p>
          <a:p>
            <a:endParaRPr lang="fr-FR" dirty="0" smtClean="0"/>
          </a:p>
          <a:p>
            <a:pPr algn="just">
              <a:buNone/>
            </a:pPr>
            <a:r>
              <a:rPr lang="fr-FR" dirty="0" smtClean="0"/>
              <a:t>	- Observatoire Economique de l’Achat Public « Guide à l’attention des acheteurs publics »</a:t>
            </a:r>
          </a:p>
          <a:p>
            <a:pPr algn="just">
              <a:buNone/>
            </a:pPr>
            <a:r>
              <a:rPr lang="fr-FR" dirty="0" smtClean="0"/>
              <a:t>	- Patrick Loquet expert juridique à « l’Alliance Ville Emploi »</a:t>
            </a:r>
          </a:p>
          <a:p>
            <a:pPr algn="just">
              <a:buNone/>
            </a:pPr>
            <a:r>
              <a:rPr lang="fr-FR" dirty="0" smtClean="0"/>
              <a:t>	- Le site Internet « socialement responsable.org »</a:t>
            </a:r>
          </a:p>
          <a:p>
            <a:pPr algn="just">
              <a:buNone/>
            </a:pPr>
            <a:r>
              <a:rPr lang="fr-FR" dirty="0" smtClean="0"/>
              <a:t>	- ARDIE47</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28800"/>
            <a:ext cx="8229600" cy="4695800"/>
          </a:xfrm>
        </p:spPr>
        <p:txBody>
          <a:bodyPr anchor="ctr"/>
          <a:lstStyle/>
          <a:p>
            <a:pPr indent="0" algn="just">
              <a:buNone/>
            </a:pPr>
            <a:r>
              <a:rPr lang="fr-FR" dirty="0" smtClean="0"/>
              <a:t>À titre d’exemple, l’Agence Nationale pour la Rénovation Urbaine (ANRU) conditionne sa participation financière à l’obligation d’inscription d’action d’insertion dans le cadre du Programme de Rénovation Urbaine. (charte nationale d’insertion)</a:t>
            </a:r>
            <a:endParaRPr lang="fr-FR" dirty="0"/>
          </a:p>
        </p:txBody>
      </p:sp>
      <p:sp>
        <p:nvSpPr>
          <p:cNvPr id="4" name="Titre 1"/>
          <p:cNvSpPr>
            <a:spLocks noGrp="1"/>
          </p:cNvSpPr>
          <p:nvPr>
            <p:ph type="title"/>
          </p:nvPr>
        </p:nvSpPr>
        <p:spPr>
          <a:xfrm>
            <a:off x="428596" y="642918"/>
            <a:ext cx="8229600" cy="775542"/>
          </a:xfrm>
        </p:spPr>
        <p:txBody>
          <a:bodyPr>
            <a:normAutofit fontScale="90000"/>
          </a:bodyPr>
          <a:lstStyle/>
          <a:p>
            <a:pPr algn="ctr"/>
            <a:r>
              <a:rPr lang="fr-FR" dirty="0" smtClean="0"/>
              <a:t>Introduction</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Bilan article 14 du CMP 2013 Plateforme départementale</a:t>
            </a:r>
            <a:endParaRPr lang="fr-FR" sz="3200" dirty="0"/>
          </a:p>
        </p:txBody>
      </p:sp>
      <p:sp>
        <p:nvSpPr>
          <p:cNvPr id="3" name="Espace réservé du contenu 2"/>
          <p:cNvSpPr>
            <a:spLocks noGrp="1"/>
          </p:cNvSpPr>
          <p:nvPr>
            <p:ph idx="1"/>
          </p:nvPr>
        </p:nvSpPr>
        <p:spPr>
          <a:xfrm>
            <a:off x="457200" y="2564904"/>
            <a:ext cx="8229600" cy="3759696"/>
          </a:xfrm>
        </p:spPr>
        <p:txBody>
          <a:bodyPr>
            <a:normAutofit/>
          </a:bodyPr>
          <a:lstStyle/>
          <a:p>
            <a:r>
              <a:rPr lang="fr-FR" dirty="0" smtClean="0"/>
              <a:t>Total des heures réalisées par </a:t>
            </a:r>
            <a:r>
              <a:rPr lang="fr-FR" b="1" dirty="0" smtClean="0"/>
              <a:t>62</a:t>
            </a:r>
            <a:r>
              <a:rPr lang="fr-FR" dirty="0" smtClean="0"/>
              <a:t> entreprises attributaires différentes sur les chantiers suivis par ARDIE47: </a:t>
            </a:r>
            <a:r>
              <a:rPr lang="fr-FR" b="1" dirty="0" smtClean="0"/>
              <a:t>26000h</a:t>
            </a:r>
          </a:p>
          <a:p>
            <a:pPr marL="0" indent="0">
              <a:buNone/>
            </a:pPr>
            <a:endParaRPr lang="fr-FR" b="1" dirty="0" smtClean="0"/>
          </a:p>
          <a:p>
            <a:r>
              <a:rPr lang="fr-FR" dirty="0" smtClean="0"/>
              <a:t>Nombre de SIAE sollicitées: </a:t>
            </a:r>
            <a:r>
              <a:rPr lang="fr-FR" b="1" dirty="0" smtClean="0"/>
              <a:t>9</a:t>
            </a:r>
            <a:endParaRPr lang="fr-FR" dirty="0" smtClean="0"/>
          </a:p>
          <a:p>
            <a:pPr marL="0" indent="0">
              <a:buNone/>
            </a:pPr>
            <a:endParaRPr lang="fr-FR" dirty="0" smtClean="0"/>
          </a:p>
          <a:p>
            <a:r>
              <a:rPr lang="fr-FR" dirty="0" smtClean="0"/>
              <a:t>Nombre de salariés en insertion positionnés: </a:t>
            </a:r>
            <a:r>
              <a:rPr lang="fr-FR" b="1" dirty="0" smtClean="0"/>
              <a:t>123</a:t>
            </a:r>
            <a:r>
              <a:rPr lang="fr-FR" dirty="0" smtClean="0"/>
              <a:t> salariés différents pour </a:t>
            </a:r>
            <a:r>
              <a:rPr lang="fr-FR" b="1" dirty="0" smtClean="0"/>
              <a:t>217</a:t>
            </a:r>
            <a:r>
              <a:rPr lang="fr-FR" dirty="0" smtClean="0"/>
              <a:t> placements en entreprises. </a:t>
            </a:r>
            <a:endParaRPr lang="fr-FR" dirty="0"/>
          </a:p>
        </p:txBody>
      </p:sp>
    </p:spTree>
    <p:extLst>
      <p:ext uri="{BB962C8B-B14F-4D97-AF65-F5344CB8AC3E}">
        <p14:creationId xmlns="" xmlns:p14="http://schemas.microsoft.com/office/powerpoint/2010/main" val="87391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lstStyle/>
          <a:p>
            <a:pPr algn="ctr">
              <a:buNone/>
            </a:pPr>
            <a:r>
              <a:rPr lang="fr-FR" u="sng" dirty="0" smtClean="0"/>
              <a:t>Article 5 du Code des Marchés Publics</a:t>
            </a:r>
          </a:p>
          <a:p>
            <a:pPr>
              <a:buNone/>
            </a:pPr>
            <a:endParaRPr lang="fr-FR" u="sng" dirty="0" smtClean="0"/>
          </a:p>
          <a:p>
            <a:pPr algn="just">
              <a:buNone/>
            </a:pPr>
            <a:r>
              <a:rPr lang="fr-FR" dirty="0" smtClean="0"/>
              <a:t>« La nature et l’étendue des besoins à satisfaire sont déterminées avec précision avant tout appel à la concurrence ou toute négociation non précédée d’un appel à la concurrence en prenant en compte des objectifs de développement durable »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895864"/>
          </a:xfrm>
        </p:spPr>
        <p:txBody>
          <a:bodyPr/>
          <a:lstStyle/>
          <a:p>
            <a:pPr algn="just">
              <a:buNone/>
            </a:pPr>
            <a:r>
              <a:rPr lang="fr-FR" dirty="0" smtClean="0"/>
              <a:t>« Cette  obligation a fait son apparition en droit français dans la loi constitutionnelle n°2005-205 du 1</a:t>
            </a:r>
            <a:r>
              <a:rPr lang="fr-FR" baseline="30000" dirty="0" smtClean="0"/>
              <a:t>er</a:t>
            </a:r>
            <a:r>
              <a:rPr lang="fr-FR" dirty="0" smtClean="0"/>
              <a:t> mars 2005 relative à la </a:t>
            </a:r>
            <a:r>
              <a:rPr lang="fr-FR" u="sng" dirty="0" smtClean="0"/>
              <a:t>Charte de l’environnement</a:t>
            </a:r>
            <a:r>
              <a:rPr lang="fr-FR" dirty="0" smtClean="0"/>
              <a:t>. Celle-ci dispose dans son article 6 que les politiques publiques doivent promouvoir un développement durable et qu’elles concilient la protection et la mise en valeur de l’environnement, le développement économique et le progrès social. » </a:t>
            </a:r>
          </a:p>
          <a:p>
            <a:pPr algn="just">
              <a:buNone/>
            </a:pPr>
            <a:endParaRPr lang="fr-FR" dirty="0" smtClean="0"/>
          </a:p>
          <a:p>
            <a:pPr algn="just">
              <a:buNone/>
            </a:pPr>
            <a:r>
              <a:rPr lang="fr-FR" dirty="0" smtClean="0"/>
              <a:t>	</a:t>
            </a:r>
            <a:r>
              <a:rPr lang="fr-FR" sz="1200" dirty="0" smtClean="0"/>
              <a:t>«  »:  OEAP : Commande publique et accès à l’emploi des personnes qui en sont éloignées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000108"/>
            <a:ext cx="8229600" cy="1143000"/>
          </a:xfrm>
        </p:spPr>
        <p:txBody>
          <a:bodyPr>
            <a:normAutofit fontScale="90000"/>
          </a:bodyPr>
          <a:lstStyle/>
          <a:p>
            <a:pPr algn="ctr"/>
            <a:r>
              <a:rPr lang="fr-FR" dirty="0" smtClean="0"/>
              <a:t>1-Les clauses sociales dans les marchés publics, pourquoi?</a:t>
            </a:r>
            <a:endParaRPr lang="fr-FR" dirty="0"/>
          </a:p>
        </p:txBody>
      </p:sp>
      <p:sp>
        <p:nvSpPr>
          <p:cNvPr id="3" name="Espace réservé du contenu 2"/>
          <p:cNvSpPr>
            <a:spLocks noGrp="1"/>
          </p:cNvSpPr>
          <p:nvPr>
            <p:ph idx="1"/>
          </p:nvPr>
        </p:nvSpPr>
        <p:spPr>
          <a:xfrm>
            <a:off x="428596" y="2571744"/>
            <a:ext cx="8229600" cy="3960492"/>
          </a:xfrm>
        </p:spPr>
        <p:txBody>
          <a:bodyPr/>
          <a:lstStyle/>
          <a:p>
            <a:r>
              <a:rPr lang="fr-FR" dirty="0" smtClean="0"/>
              <a:t> Utiliser la commande publique comme un levier afin de favoriser l’accès ou le retour à l’emploi de personnes en difficulté.</a:t>
            </a:r>
          </a:p>
          <a:p>
            <a:r>
              <a:rPr lang="fr-FR" dirty="0" smtClean="0"/>
              <a:t>Créer des passerelles entre les entreprises et les Structures d’Insertion par l’Activité Economique.</a:t>
            </a:r>
          </a:p>
          <a:p>
            <a:r>
              <a:rPr lang="fr-FR" dirty="0" smtClean="0"/>
              <a:t>Faire émerger de nouvelles possibilités de recrutement sur des métiers en tension.</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143000"/>
          </a:xfrm>
        </p:spPr>
        <p:txBody>
          <a:bodyPr>
            <a:normAutofit fontScale="90000"/>
          </a:bodyPr>
          <a:lstStyle/>
          <a:p>
            <a:pPr algn="ctr"/>
            <a:r>
              <a:rPr lang="fr-FR" dirty="0" smtClean="0"/>
              <a:t>Le public visé par les clauses sociales</a:t>
            </a:r>
            <a:endParaRPr lang="fr-FR" dirty="0"/>
          </a:p>
        </p:txBody>
      </p:sp>
      <p:sp>
        <p:nvSpPr>
          <p:cNvPr id="3" name="Espace réservé du contenu 2"/>
          <p:cNvSpPr>
            <a:spLocks noGrp="1"/>
          </p:cNvSpPr>
          <p:nvPr>
            <p:ph idx="1"/>
          </p:nvPr>
        </p:nvSpPr>
        <p:spPr>
          <a:xfrm>
            <a:off x="428596" y="2214554"/>
            <a:ext cx="8229600" cy="4389120"/>
          </a:xfrm>
        </p:spPr>
        <p:txBody>
          <a:bodyPr/>
          <a:lstStyle/>
          <a:p>
            <a:r>
              <a:rPr lang="fr-FR" u="sng" dirty="0" smtClean="0"/>
              <a:t>Définition du public bénéficiaire:</a:t>
            </a:r>
          </a:p>
          <a:p>
            <a:pPr>
              <a:buNone/>
            </a:pPr>
            <a:r>
              <a:rPr lang="fr-FR" dirty="0" smtClean="0"/>
              <a:t>	Le ministère dans son guide à l’attention des acheteurs  publics précise que les clauses d’insertion s’inscrivent dans la logique de l’Insertion par l’Activité Economique et qu’elles ont ainsi:</a:t>
            </a:r>
          </a:p>
          <a:p>
            <a:pPr>
              <a:buNone/>
            </a:pPr>
            <a:r>
              <a:rPr lang="fr-FR" dirty="0" smtClean="0"/>
              <a:t>	</a:t>
            </a:r>
            <a:r>
              <a:rPr lang="fr-FR" i="1" dirty="0" smtClean="0"/>
              <a:t>« pour objet de permettre à des personnes sans emploi rencontrant des difficultés sociales et professionnelles particulières de bénéficier de contrats de travail en vue de faciliter leur insertion sociale et professionnelle…. »</a:t>
            </a:r>
            <a:endParaRPr lang="fr-FR"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lnSpcReduction="10000"/>
          </a:bodyPr>
          <a:lstStyle/>
          <a:p>
            <a:pPr algn="just"/>
            <a:r>
              <a:rPr lang="fr-FR" u="sng" dirty="0" smtClean="0"/>
              <a:t>Critères de validation des profils par Pôle Emploi:</a:t>
            </a:r>
          </a:p>
          <a:p>
            <a:pPr algn="just"/>
            <a:endParaRPr lang="fr-FR" u="sng" dirty="0" smtClean="0"/>
          </a:p>
          <a:p>
            <a:pPr algn="just">
              <a:buNone/>
            </a:pPr>
            <a:r>
              <a:rPr lang="fr-FR" dirty="0" smtClean="0"/>
              <a:t>	- Demandeur d’Emploi de longue durée (plus d’un an)</a:t>
            </a:r>
          </a:p>
          <a:p>
            <a:pPr algn="just">
              <a:buNone/>
            </a:pPr>
            <a:endParaRPr lang="fr-FR" dirty="0" smtClean="0"/>
          </a:p>
          <a:p>
            <a:pPr algn="just">
              <a:buNone/>
            </a:pPr>
            <a:r>
              <a:rPr lang="fr-FR" dirty="0" smtClean="0"/>
              <a:t>	- Bénéficiaire du RSA et des minima sociaux</a:t>
            </a:r>
          </a:p>
          <a:p>
            <a:pPr algn="just">
              <a:buNone/>
            </a:pPr>
            <a:endParaRPr lang="fr-FR" dirty="0" smtClean="0"/>
          </a:p>
          <a:p>
            <a:pPr algn="just">
              <a:buNone/>
            </a:pPr>
            <a:r>
              <a:rPr lang="fr-FR" dirty="0" smtClean="0"/>
              <a:t>	- Travailleurs Handicapés</a:t>
            </a:r>
          </a:p>
          <a:p>
            <a:pPr algn="just">
              <a:buNone/>
            </a:pPr>
            <a:endParaRPr lang="fr-FR" dirty="0" smtClean="0"/>
          </a:p>
          <a:p>
            <a:pPr algn="just">
              <a:buNone/>
            </a:pPr>
            <a:r>
              <a:rPr lang="fr-FR" dirty="0" smtClean="0"/>
              <a:t>	- Jeunes sans qualification</a:t>
            </a:r>
          </a:p>
          <a:p>
            <a:pPr algn="just">
              <a:buNone/>
            </a:pPr>
            <a:endParaRPr lang="fr-FR" dirty="0" smtClean="0"/>
          </a:p>
          <a:p>
            <a:pPr>
              <a:buNone/>
            </a:pPr>
            <a:r>
              <a:rPr lang="fr-FR" dirty="0" smtClean="0"/>
              <a:t>	- Personnes rencontrant des difficultés sociales et professionnelles particulières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643182"/>
            <a:ext cx="8305800" cy="1143000"/>
          </a:xfrm>
        </p:spPr>
        <p:txBody>
          <a:bodyPr/>
          <a:lstStyle/>
          <a:p>
            <a:pPr algn="ctr"/>
            <a:r>
              <a:rPr lang="fr-FR" dirty="0" smtClean="0"/>
              <a:t>2- Cadre juridique</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2502</TotalTime>
  <Words>822</Words>
  <Application>Microsoft Office PowerPoint</Application>
  <PresentationFormat>Affichage à l'écran (4:3)</PresentationFormat>
  <Paragraphs>133</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Débit</vt:lpstr>
      <vt:lpstr>Dispositif des clauses sociales dans les marchés publics</vt:lpstr>
      <vt:lpstr>Introduction</vt:lpstr>
      <vt:lpstr>Introduction</vt:lpstr>
      <vt:lpstr>Diapositive 4</vt:lpstr>
      <vt:lpstr>Diapositive 5</vt:lpstr>
      <vt:lpstr>1-Les clauses sociales dans les marchés publics, pourquoi?</vt:lpstr>
      <vt:lpstr>Le public visé par les clauses sociales</vt:lpstr>
      <vt:lpstr>Diapositive 8</vt:lpstr>
      <vt:lpstr>2- Cadre juridique</vt:lpstr>
      <vt:lpstr>Article 14 du CMP</vt:lpstr>
      <vt:lpstr>Diapositive 11</vt:lpstr>
      <vt:lpstr>Les modalités de mise en œuvre de l’article 14 par les entreprises</vt:lpstr>
      <vt:lpstr>Diapositive 13</vt:lpstr>
      <vt:lpstr>Diapositive 14</vt:lpstr>
      <vt:lpstr>Diapositive 15</vt:lpstr>
      <vt:lpstr>Article 53 du CMP</vt:lpstr>
      <vt:lpstr>Diapositive 17</vt:lpstr>
      <vt:lpstr>Article 30 du CMP</vt:lpstr>
      <vt:lpstr>Diapositive 19</vt:lpstr>
      <vt:lpstr>Article 15 du CMP Marchés réservés</vt:lpstr>
      <vt:lpstr>3- Identifier les marchés publics pouvant donner lieu à la mise en œuvre de la clause sociale</vt:lpstr>
      <vt:lpstr>Diapositive 22</vt:lpstr>
      <vt:lpstr>4- principe méthodologique de mise en œuvre du dispositif</vt:lpstr>
      <vt:lpstr>En amont de la consultation</vt:lpstr>
      <vt:lpstr>Pendant la consultation</vt:lpstr>
      <vt:lpstr>A l’attribution du marché</vt:lpstr>
      <vt:lpstr>En aval de la consultation</vt:lpstr>
      <vt:lpstr>Fin de chantier ou de prestation</vt:lpstr>
      <vt:lpstr>Diapositive 29</vt:lpstr>
      <vt:lpstr>Bilan article 14 du CMP 2013 Plateforme départementale</vt:lpstr>
    </vt:vector>
  </TitlesOfParts>
  <Company>association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ARDIE 47</dc:creator>
  <cp:lastModifiedBy>Poste</cp:lastModifiedBy>
  <cp:revision>135</cp:revision>
  <dcterms:created xsi:type="dcterms:W3CDTF">2010-02-22T13:43:11Z</dcterms:created>
  <dcterms:modified xsi:type="dcterms:W3CDTF">2014-12-16T14:16:19Z</dcterms:modified>
</cp:coreProperties>
</file>